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5"/>
  </p:sldMasterIdLst>
  <p:notesMasterIdLst>
    <p:notesMasterId r:id="rId23"/>
  </p:notesMasterIdLst>
  <p:handoutMasterIdLst>
    <p:handoutMasterId r:id="rId24"/>
  </p:handoutMasterIdLst>
  <p:sldIdLst>
    <p:sldId id="348" r:id="rId6"/>
    <p:sldId id="412" r:id="rId7"/>
    <p:sldId id="373" r:id="rId8"/>
    <p:sldId id="428" r:id="rId9"/>
    <p:sldId id="447" r:id="rId10"/>
    <p:sldId id="451" r:id="rId11"/>
    <p:sldId id="436" r:id="rId12"/>
    <p:sldId id="444" r:id="rId13"/>
    <p:sldId id="404" r:id="rId14"/>
    <p:sldId id="405" r:id="rId15"/>
    <p:sldId id="417" r:id="rId16"/>
    <p:sldId id="448" r:id="rId17"/>
    <p:sldId id="450" r:id="rId18"/>
    <p:sldId id="418" r:id="rId19"/>
    <p:sldId id="411" r:id="rId20"/>
    <p:sldId id="443" r:id="rId21"/>
    <p:sldId id="349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88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TTKAMP, SHEEN T GS-12 USAF AFCEC AFCEC/CZOW" initials="KSTGUAA" lastIdx="1" clrIdx="0">
    <p:extLst>
      <p:ext uri="{19B8F6BF-5375-455C-9EA6-DF929625EA0E}">
        <p15:presenceInfo xmlns:p15="http://schemas.microsoft.com/office/powerpoint/2012/main" userId="S-1-5-21-1271409858-1095883707-2794662393-938722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596"/>
    <a:srgbClr val="C0C0C0"/>
    <a:srgbClr val="3333FF"/>
    <a:srgbClr val="FFFF00"/>
    <a:srgbClr val="FFFF99"/>
    <a:srgbClr val="292929"/>
    <a:srgbClr val="000099"/>
    <a:srgbClr val="0000CC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72" autoAdjust="0"/>
    <p:restoredTop sz="62056" autoAdjust="0"/>
  </p:normalViewPr>
  <p:slideViewPr>
    <p:cSldViewPr snapToGrid="0">
      <p:cViewPr varScale="1">
        <p:scale>
          <a:sx n="68" d="100"/>
          <a:sy n="68" d="100"/>
        </p:scale>
        <p:origin x="2520" y="54"/>
      </p:cViewPr>
      <p:guideLst>
        <p:guide orient="horz" pos="2688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1392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2640" cy="4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6170" y="0"/>
            <a:ext cx="3002640" cy="4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2030"/>
            <a:ext cx="3002640" cy="46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6170" y="8822030"/>
            <a:ext cx="3002640" cy="46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4CDD853-C7D7-4D4C-A82C-33157C2694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265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2640" cy="4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6170" y="0"/>
            <a:ext cx="3002640" cy="4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0563"/>
            <a:ext cx="4705350" cy="3529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4013" y="4449219"/>
            <a:ext cx="5160786" cy="4143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2030"/>
            <a:ext cx="3002640" cy="46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6170" y="8822030"/>
            <a:ext cx="3002640" cy="46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9683736-0812-434F-A643-1F966602C0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568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E091C4-BD1E-4686-8EDD-B39E9181748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066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83736-0812-434F-A643-1F966602C06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6615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83736-0812-434F-A643-1F966602C06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2278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83736-0812-434F-A643-1F966602C06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7129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E091C4-BD1E-4686-8EDD-B39E9181748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7024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E091C4-BD1E-4686-8EDD-B39E9181748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8174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83736-0812-434F-A643-1F966602C06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8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E091C4-BD1E-4686-8EDD-B39E9181748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961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E091C4-BD1E-4686-8EDD-B39E9181748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78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83736-0812-434F-A643-1F966602C06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850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83736-0812-434F-A643-1F966602C06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4063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83736-0812-434F-A643-1F966602C06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985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683736-0812-434F-A643-1F966602C06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69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83736-0812-434F-A643-1F966602C06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687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83736-0812-434F-A643-1F966602C06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19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25"/>
          <p:cNvSpPr>
            <a:spLocks noChangeShapeType="1"/>
          </p:cNvSpPr>
          <p:nvPr userDrawn="1"/>
        </p:nvSpPr>
        <p:spPr bwMode="auto">
          <a:xfrm>
            <a:off x="381000" y="6388100"/>
            <a:ext cx="8382000" cy="0"/>
          </a:xfrm>
          <a:prstGeom prst="line">
            <a:avLst/>
          </a:prstGeom>
          <a:noFill/>
          <a:ln w="57150">
            <a:solidFill>
              <a:srgbClr val="1A159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4598987" y="4465638"/>
            <a:ext cx="4314353" cy="1144587"/>
          </a:xfrm>
        </p:spPr>
        <p:txBody>
          <a:bodyPr/>
          <a:lstStyle>
            <a:lvl1pPr marL="0" indent="0" algn="ctr">
              <a:buNone/>
              <a:defRPr b="0"/>
            </a:lvl1pPr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4678363" y="1836738"/>
            <a:ext cx="4218502" cy="2125662"/>
          </a:xfrm>
        </p:spPr>
        <p:txBody>
          <a:bodyPr/>
          <a:lstStyle>
            <a:lvl1pPr marL="0" indent="0" algn="ctr">
              <a:buNone/>
              <a:defRPr sz="4400"/>
            </a:lvl1pPr>
          </a:lstStyle>
          <a:p>
            <a:pPr lvl="0"/>
            <a:r>
              <a:rPr lang="en-US" dirty="0" smtClean="0"/>
              <a:t>Click to add title</a:t>
            </a:r>
          </a:p>
        </p:txBody>
      </p:sp>
      <p:sp>
        <p:nvSpPr>
          <p:cNvPr id="14" name="Line 23"/>
          <p:cNvSpPr>
            <a:spLocks noChangeShapeType="1"/>
          </p:cNvSpPr>
          <p:nvPr userDrawn="1"/>
        </p:nvSpPr>
        <p:spPr bwMode="auto">
          <a:xfrm>
            <a:off x="381000" y="1079500"/>
            <a:ext cx="8382000" cy="0"/>
          </a:xfrm>
          <a:prstGeom prst="line">
            <a:avLst/>
          </a:prstGeom>
          <a:noFill/>
          <a:ln w="57150">
            <a:solidFill>
              <a:srgbClr val="1A159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9" name="Picture 2" descr="C:\Users\1061378037A\Desktop\Shield_AFIMSC_jpg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52" y="1600200"/>
            <a:ext cx="4111335" cy="405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04526"/>
            <a:ext cx="9144000" cy="600164"/>
          </a:xfrm>
          <a:prstGeom prst="rect">
            <a:avLst/>
          </a:prstGeom>
          <a:effectLst>
            <a:outerShdw dist="35560" dir="2700000" algn="ctr" rotWithShape="0">
              <a:srgbClr val="C0C0C0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300" b="1" kern="1200" noProof="0" dirty="0" smtClean="0">
                <a:solidFill>
                  <a:schemeClr val="tx1"/>
                </a:solidFill>
                <a:latin typeface="Tahoma" charset="0"/>
                <a:ea typeface="+mn-ea"/>
                <a:cs typeface="+mn-cs"/>
              </a:rPr>
              <a:t>Air Force Civil Engineer Center</a:t>
            </a:r>
            <a:endParaRPr lang="en-US" sz="3300" b="1" kern="1200" noProof="0" dirty="0">
              <a:solidFill>
                <a:schemeClr val="tx1"/>
              </a:solidFill>
              <a:latin typeface="Tahoma" charset="0"/>
              <a:ea typeface="+mn-ea"/>
              <a:cs typeface="+mn-cs"/>
            </a:endParaRPr>
          </a:p>
        </p:txBody>
      </p:sp>
      <p:sp>
        <p:nvSpPr>
          <p:cNvPr id="8" name="Text Box 25"/>
          <p:cNvSpPr txBox="1">
            <a:spLocks noChangeArrowheads="1"/>
          </p:cNvSpPr>
          <p:nvPr userDrawn="1"/>
        </p:nvSpPr>
        <p:spPr bwMode="auto">
          <a:xfrm>
            <a:off x="381000" y="6477490"/>
            <a:ext cx="83820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r>
              <a:rPr lang="en-US" sz="1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Battle Ready…Built Right</a:t>
            </a:r>
            <a:r>
              <a:rPr lang="en-US" sz="1600" b="1" i="1" baseline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!</a:t>
            </a:r>
            <a:endParaRPr lang="en-US" sz="1600" b="1" i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52" y="1600200"/>
            <a:ext cx="4111335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riefing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1061378037A\Desktop\Shield_AFIMSC_jpg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363" y="1480931"/>
            <a:ext cx="4111335" cy="405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370" y="1485618"/>
            <a:ext cx="4229808" cy="4195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48982-0E71-4E09-823D-75E383C3DD13}" type="datetime1">
              <a:rPr lang="en-US" smtClean="0"/>
              <a:t>3/17/2021</a:t>
            </a:fld>
            <a:r>
              <a:rPr lang="en-US" dirty="0" smtClean="0"/>
              <a:t>As </a:t>
            </a:r>
            <a:r>
              <a:rPr lang="en-US" dirty="0"/>
              <a:t>of: 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868650-02C0-4733-BDAA-854BBB8D766A}" type="slidenum">
              <a:rPr lang="en-US"/>
              <a:pPr/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622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676" y="76200"/>
            <a:ext cx="7272817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D3306-29F1-4E6E-BA13-8ACD1C56B5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6025"/>
            <a:ext cx="4191000" cy="358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16025"/>
            <a:ext cx="4191000" cy="358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E0642-A502-4F40-AD02-28CCF458C3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074568" cy="82023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A43E1-87F7-4E17-A24B-E57C8E83E3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0F39A-F38B-4BD2-9138-636B5AB92B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1226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1226"/>
            <a:ext cx="5111750" cy="5562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53276"/>
            <a:ext cx="3008313" cy="43520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78110-0A3F-4DFD-B067-7E2BC16D86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17976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30151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84714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BED74-B987-4135-B94D-0D90DF6EFF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93032" y="1231232"/>
            <a:ext cx="8534400" cy="472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79CF8-8BB6-4C25-8C48-773039E4EB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0979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5850" y="6519863"/>
            <a:ext cx="1068149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088E16BE-9852-4E3D-BD06-F160B18C30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51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938676" y="76200"/>
            <a:ext cx="720944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6025"/>
            <a:ext cx="8534400" cy="358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" name="Line 23"/>
          <p:cNvSpPr>
            <a:spLocks noChangeShapeType="1"/>
          </p:cNvSpPr>
          <p:nvPr userDrawn="1"/>
        </p:nvSpPr>
        <p:spPr bwMode="auto">
          <a:xfrm>
            <a:off x="381000" y="1080263"/>
            <a:ext cx="8382000" cy="0"/>
          </a:xfrm>
          <a:prstGeom prst="line">
            <a:avLst/>
          </a:prstGeom>
          <a:noFill/>
          <a:ln w="57150">
            <a:solidFill>
              <a:srgbClr val="1A1596"/>
            </a:solidFill>
            <a:round/>
            <a:headEnd/>
            <a:tailEnd/>
          </a:ln>
          <a:effectLst/>
          <a:scene3d>
            <a:camera prst="orthographicFront"/>
            <a:lightRig rig="threePt" dir="t">
              <a:rot lat="0" lon="0" rev="2400000"/>
            </a:lightRig>
          </a:scene3d>
          <a:sp3d prstMaterial="plastic"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8" name="Picture 2" descr="C:\Users\1061378037A\Desktop\Shield_AFIMSC_jpg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0" y="94627"/>
            <a:ext cx="904176" cy="892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413" y="94627"/>
            <a:ext cx="914397" cy="90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  <p:sldLayoutId id="2147483655" r:id="rId5"/>
    <p:sldLayoutId id="2147483657" r:id="rId6"/>
    <p:sldLayoutId id="2147483658" r:id="rId7"/>
    <p:sldLayoutId id="2147483661" r:id="rId8"/>
    <p:sldLayoutId id="2147483663" r:id="rId9"/>
    <p:sldLayoutId id="2147483656" r:id="rId10"/>
    <p:sldLayoutId id="214748366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fcec.af.mil/WhatWeDo/Environment/Perfluorinated-Compounds/" TargetMode="External"/><Relationship Id="rId2" Type="http://schemas.openxmlformats.org/officeDocument/2006/relationships/hyperlink" Target="https://ar.afcec-cloud.af.mil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27SOCES.cannon.rpm@us.af.mi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nnon.af.mil/Environmental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17 March 2021</a:t>
            </a:r>
            <a:endParaRPr lang="en-US" sz="2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Cannon AFB PFOS/PFOA Update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19863"/>
            <a:ext cx="2133600" cy="476250"/>
          </a:xfrm>
        </p:spPr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59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37940-CE07-4044-AE14-594EFDB2D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Investigations to Date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A51FF-1F37-4827-8A03-DD50E9111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Expanded </a:t>
            </a:r>
            <a:r>
              <a:rPr lang="en-US" dirty="0" smtClean="0"/>
              <a:t>Site Investigation Results </a:t>
            </a:r>
            <a:r>
              <a:rPr lang="en-US" dirty="0"/>
              <a:t>(Aug/Sep 2018)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total of 25 discreet water samples obtained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Three exceedances of the l</a:t>
            </a:r>
            <a:r>
              <a:rPr lang="en-US" dirty="0" smtClean="0"/>
              <a:t>ifetime HA identified/validated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Two </a:t>
            </a:r>
            <a:r>
              <a:rPr lang="en-US" dirty="0"/>
              <a:t>detects below the l</a:t>
            </a:r>
            <a:r>
              <a:rPr lang="en-US" dirty="0" smtClean="0"/>
              <a:t>ifetime HA </a:t>
            </a:r>
            <a:r>
              <a:rPr lang="en-US" dirty="0"/>
              <a:t>identified/validated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Range of detects 7.9ppt to 1,649ppt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 other sample locations were non-detect for </a:t>
            </a:r>
            <a:r>
              <a:rPr lang="en-US" dirty="0" smtClean="0"/>
              <a:t>PFOS/PFOA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8A0D7-84EA-49AF-997D-1D5E41E267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110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2D03601-5C94-4467-B7AF-60EA232724F6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037968" y="76200"/>
            <a:ext cx="7166918" cy="914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Response Actions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6024"/>
            <a:ext cx="8534400" cy="5544372"/>
          </a:xfrm>
        </p:spPr>
        <p:txBody>
          <a:bodyPr/>
          <a:lstStyle/>
          <a:p>
            <a:r>
              <a:rPr lang="en-US" dirty="0" smtClean="0"/>
              <a:t>Expeditiously notified impacted community members of concentrations exceeding Lifetime Health Advisory (LHA) for drinking water </a:t>
            </a:r>
          </a:p>
          <a:p>
            <a:r>
              <a:rPr lang="en-US" dirty="0" smtClean="0"/>
              <a:t>Immediately provided </a:t>
            </a:r>
            <a:r>
              <a:rPr lang="en-US" dirty="0"/>
              <a:t>alternate drinking </a:t>
            </a:r>
            <a:r>
              <a:rPr lang="en-US" dirty="0" smtClean="0"/>
              <a:t>water to impacted users, severing the pathway</a:t>
            </a:r>
          </a:p>
          <a:p>
            <a:r>
              <a:rPr lang="en-US" dirty="0" smtClean="0"/>
              <a:t>Actively working to install point of use drinking water filtration system at locations that exceeded the LHA for drinking water</a:t>
            </a:r>
          </a:p>
          <a:p>
            <a:r>
              <a:rPr lang="en-US" altLang="en-US" dirty="0" smtClean="0"/>
              <a:t>Transitioned </a:t>
            </a:r>
            <a:r>
              <a:rPr lang="en-US" altLang="en-US" dirty="0"/>
              <a:t>to C6 AFFF in fire suppression </a:t>
            </a:r>
            <a:r>
              <a:rPr lang="en-US" altLang="en-US" dirty="0" smtClean="0"/>
              <a:t>systems; more environmental friendly </a:t>
            </a:r>
          </a:p>
          <a:p>
            <a:r>
              <a:rPr lang="en-US" dirty="0" smtClean="0"/>
              <a:t>Training exercises no longer utilize AFFF; eliminates new sources   </a:t>
            </a:r>
          </a:p>
          <a:p>
            <a:endParaRPr lang="en-US" sz="1600" dirty="0" smtClean="0"/>
          </a:p>
          <a:p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27145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0F39E-2962-4A51-9EC1-05B572F14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Remedial </a:t>
            </a:r>
            <a:r>
              <a:rPr lang="en-US" sz="3200" dirty="0">
                <a:solidFill>
                  <a:schemeClr val="tx1"/>
                </a:solidFill>
              </a:rPr>
              <a:t>Investigation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98BFA-54C0-4541-B81D-B67F3AEC5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540" y="1103312"/>
            <a:ext cx="8497824" cy="530383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Remedial Investigation awarded August 2020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Primary Objective of the Phase I remedial investigation is to define the nature and extent of PFOS/PFOA in environmental media on and off base  </a:t>
            </a:r>
          </a:p>
          <a:p>
            <a:pPr lvl="1"/>
            <a:r>
              <a:rPr lang="en-US" dirty="0" smtClean="0"/>
              <a:t>Level </a:t>
            </a:r>
            <a:r>
              <a:rPr lang="en-US" dirty="0"/>
              <a:t>of effort planned to complete the phase I remedial investigation</a:t>
            </a:r>
          </a:p>
          <a:p>
            <a:pPr lvl="2"/>
            <a:r>
              <a:rPr lang="en-US" b="1" dirty="0" smtClean="0"/>
              <a:t>26 </a:t>
            </a:r>
            <a:r>
              <a:rPr lang="en-US" b="1" dirty="0"/>
              <a:t>initial new groundwater monitoring wells, and up to 37 new groundwater monitoring wells if </a:t>
            </a:r>
            <a:r>
              <a:rPr lang="en-US" b="1" dirty="0" smtClean="0"/>
              <a:t>needed</a:t>
            </a:r>
            <a:endParaRPr lang="en-US" b="1" dirty="0"/>
          </a:p>
          <a:p>
            <a:pPr lvl="2"/>
            <a:r>
              <a:rPr lang="en-US" b="1" dirty="0"/>
              <a:t>153 initial soil borings, and up to 209 soil borings if needed </a:t>
            </a:r>
            <a:endParaRPr lang="en-US" b="1" dirty="0" smtClean="0"/>
          </a:p>
          <a:p>
            <a:pPr lvl="2"/>
            <a:r>
              <a:rPr lang="en-US" b="1" dirty="0" smtClean="0"/>
              <a:t>80 </a:t>
            </a:r>
            <a:r>
              <a:rPr lang="en-US" b="1" dirty="0"/>
              <a:t>initial surface soil samples, and up to 122 surface samples if </a:t>
            </a:r>
            <a:r>
              <a:rPr lang="en-US" b="1" dirty="0" smtClean="0"/>
              <a:t>needed</a:t>
            </a:r>
            <a:endParaRPr lang="en-US" b="1" dirty="0"/>
          </a:p>
          <a:p>
            <a:pPr lvl="2"/>
            <a:r>
              <a:rPr lang="en-US" b="1" dirty="0"/>
              <a:t>Installation of 12 suction </a:t>
            </a:r>
            <a:r>
              <a:rPr lang="en-US" b="1" dirty="0"/>
              <a:t>lysimeters</a:t>
            </a:r>
            <a:r>
              <a:rPr lang="en-US" b="1" dirty="0"/>
              <a:t> at source locations</a:t>
            </a:r>
          </a:p>
          <a:p>
            <a:pPr marL="457200" lvl="1" indent="0">
              <a:buNone/>
            </a:pPr>
            <a:endParaRPr lang="en-US" b="1" dirty="0"/>
          </a:p>
          <a:p>
            <a:pPr marL="914400" lvl="2" indent="0">
              <a:buNone/>
            </a:pPr>
            <a:endParaRPr lang="en-US" dirty="0"/>
          </a:p>
          <a:p>
            <a:pPr lvl="2">
              <a:buFont typeface="Arial" panose="020B0604020202020204" pitchFamily="34" charset="0"/>
              <a:buChar char="–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B2CCF3-4A93-4A03-AF50-2E83F47293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575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0F919-CE66-41C6-BDD7-FA4AB6962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Remedial </a:t>
            </a:r>
            <a:r>
              <a:rPr lang="en-US" sz="3200" dirty="0">
                <a:solidFill>
                  <a:schemeClr val="tx1"/>
                </a:solidFill>
              </a:rPr>
              <a:t>Investigation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66FCC-EA15-4A18-9885-5C5C92792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6025"/>
            <a:ext cx="8534400" cy="5303838"/>
          </a:xfrm>
        </p:spPr>
        <p:txBody>
          <a:bodyPr/>
          <a:lstStyle/>
          <a:p>
            <a:r>
              <a:rPr lang="en-US" sz="2400" dirty="0" smtClean="0"/>
              <a:t>Phase </a:t>
            </a:r>
            <a:r>
              <a:rPr lang="en-US" sz="2400" dirty="0"/>
              <a:t>I remedial investigation Period of Performance 5 years from August 2020</a:t>
            </a:r>
          </a:p>
          <a:p>
            <a:pPr lvl="1"/>
            <a:r>
              <a:rPr lang="en-US" sz="2000" b="1" dirty="0"/>
              <a:t>Year 1 (Sep 20 – Sep 21) - Develop comprehensive work plans  includes regulatory review/approval – no field work can commence until plans are completed and approved</a:t>
            </a:r>
          </a:p>
          <a:p>
            <a:pPr lvl="1"/>
            <a:r>
              <a:rPr lang="en-US" sz="2000" b="1" dirty="0"/>
              <a:t>Years 2 through 4 (Oct 21 – Jan 24)</a:t>
            </a:r>
          </a:p>
          <a:p>
            <a:pPr lvl="2"/>
            <a:r>
              <a:rPr lang="en-US" sz="1800" b="1" dirty="0"/>
              <a:t>Sample existing private irrigation wells around Cannon AFB</a:t>
            </a:r>
          </a:p>
          <a:p>
            <a:pPr lvl="2"/>
            <a:r>
              <a:rPr lang="en-US" sz="1800" b="1" dirty="0"/>
              <a:t>Install additional monitoring wells on base and off base</a:t>
            </a:r>
          </a:p>
          <a:p>
            <a:pPr lvl="2"/>
            <a:r>
              <a:rPr lang="en-US" sz="1800" b="1" dirty="0"/>
              <a:t>Groundwater monitoring well/</a:t>
            </a:r>
            <a:r>
              <a:rPr lang="en-US" sz="1800" b="1" dirty="0"/>
              <a:t>lysimeter</a:t>
            </a:r>
            <a:r>
              <a:rPr lang="en-US" sz="1800" b="1" dirty="0"/>
              <a:t> installation and sampling</a:t>
            </a:r>
          </a:p>
          <a:p>
            <a:pPr lvl="2"/>
            <a:r>
              <a:rPr lang="en-US" sz="1800" b="1" dirty="0"/>
              <a:t>Soil, surface water, and sediment sampling </a:t>
            </a:r>
          </a:p>
          <a:p>
            <a:pPr lvl="1"/>
            <a:r>
              <a:rPr lang="en-US" sz="2000" b="1" dirty="0"/>
              <a:t>Year Five Data Analysis and Reporting (Feb 24 – Aug </a:t>
            </a:r>
            <a:r>
              <a:rPr lang="en-US" sz="2000" b="1" dirty="0" smtClean="0"/>
              <a:t>25) Includes </a:t>
            </a:r>
            <a:r>
              <a:rPr lang="en-US" sz="2000" b="1" dirty="0"/>
              <a:t>regulatory review/approval the Phase I Remedial Investigation Report.</a:t>
            </a:r>
          </a:p>
          <a:p>
            <a:pPr lvl="2"/>
            <a:endParaRPr lang="en-US" sz="1800" b="1" dirty="0"/>
          </a:p>
          <a:p>
            <a:pPr marL="914400" lvl="2" indent="0">
              <a:buNone/>
            </a:pPr>
            <a:endParaRPr lang="en-US" sz="1800" b="1" dirty="0"/>
          </a:p>
          <a:p>
            <a:pPr lvl="3"/>
            <a:endParaRPr lang="en-US" sz="1800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F4550-1A33-477B-B775-2AADEDA41C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147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Additional </a:t>
            </a:r>
            <a:r>
              <a:rPr lang="en-US" sz="3200" dirty="0" smtClean="0"/>
              <a:t>Information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6025"/>
            <a:ext cx="8417169" cy="4608000"/>
          </a:xfrm>
        </p:spPr>
        <p:txBody>
          <a:bodyPr/>
          <a:lstStyle/>
          <a:p>
            <a:r>
              <a:rPr lang="en-US" dirty="0" smtClean="0"/>
              <a:t>Admin Record Links to Cannon AFB reports:</a:t>
            </a:r>
          </a:p>
          <a:p>
            <a:pPr lvl="1"/>
            <a:r>
              <a:rPr lang="en-US" dirty="0"/>
              <a:t>Admin Record </a:t>
            </a:r>
            <a:r>
              <a:rPr lang="en-US" dirty="0">
                <a:hlinkClick r:id="rId2"/>
              </a:rPr>
              <a:t>https://ar.afcec-cloud.af.mil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PA:  AR# 1941</a:t>
            </a:r>
          </a:p>
          <a:p>
            <a:pPr lvl="1"/>
            <a:r>
              <a:rPr lang="en-US" dirty="0" smtClean="0"/>
              <a:t>SI:  AR# 1938</a:t>
            </a:r>
          </a:p>
          <a:p>
            <a:pPr lvl="1"/>
            <a:r>
              <a:rPr lang="en-US" dirty="0" smtClean="0"/>
              <a:t>ASI: AR# 1940</a:t>
            </a:r>
          </a:p>
          <a:p>
            <a:pPr lvl="1"/>
            <a:r>
              <a:rPr lang="en-US" dirty="0" smtClean="0"/>
              <a:t>RRSE: AR# 2063</a:t>
            </a:r>
          </a:p>
          <a:p>
            <a:pPr lvl="1"/>
            <a:endParaRPr lang="en-US" dirty="0"/>
          </a:p>
          <a:p>
            <a:r>
              <a:rPr lang="en-US" dirty="0" smtClean="0"/>
              <a:t>Dept. Air Force Response to PFOS and PFOA</a:t>
            </a:r>
          </a:p>
          <a:p>
            <a:pPr lvl="1"/>
            <a:r>
              <a:rPr lang="en-US" dirty="0">
                <a:hlinkClick r:id="rId3"/>
              </a:rPr>
              <a:t>https://www.afcec.af.mil/WhatWeDo/Environment/Perfluorinated-Compounds/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783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3100" y="1270659"/>
            <a:ext cx="8633081" cy="5487950"/>
          </a:xfrm>
          <a:noFill/>
        </p:spPr>
        <p:txBody>
          <a:bodyPr/>
          <a:lstStyle/>
          <a:p>
            <a:r>
              <a:rPr lang="en-US" dirty="0" smtClean="0"/>
              <a:t>Continue to communicate and report progress utilizing quarterly public meetings</a:t>
            </a:r>
          </a:p>
          <a:p>
            <a:r>
              <a:rPr lang="en-US" dirty="0" smtClean="0"/>
              <a:t>Follow CERCLA process</a:t>
            </a:r>
          </a:p>
          <a:p>
            <a:r>
              <a:rPr lang="en-US" dirty="0" smtClean="0"/>
              <a:t>Whole </a:t>
            </a:r>
            <a:r>
              <a:rPr lang="en-US" dirty="0"/>
              <a:t>o</a:t>
            </a:r>
            <a:r>
              <a:rPr lang="en-US" dirty="0" smtClean="0"/>
              <a:t>f Government approach</a:t>
            </a:r>
          </a:p>
          <a:p>
            <a:r>
              <a:rPr lang="en-US" dirty="0" smtClean="0"/>
              <a:t>Aggressively collect data needed and respond as standards are developed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Going Forward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75850" y="6519863"/>
            <a:ext cx="1068149" cy="338137"/>
          </a:xfrm>
        </p:spPr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84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3100" y="1270659"/>
            <a:ext cx="8633081" cy="5487950"/>
          </a:xfrm>
          <a:noFill/>
        </p:spPr>
        <p:txBody>
          <a:bodyPr/>
          <a:lstStyle/>
          <a:p>
            <a:r>
              <a:rPr lang="en-US" dirty="0" smtClean="0"/>
              <a:t>On February 17</a:t>
            </a:r>
            <a:r>
              <a:rPr lang="en-US" baseline="30000" dirty="0" smtClean="0"/>
              <a:t>th</a:t>
            </a:r>
            <a:r>
              <a:rPr lang="en-US" dirty="0" smtClean="0"/>
              <a:t> Cannon AFB published a Public Notice for Solicitation of Interest in the establishment of a RAB </a:t>
            </a:r>
          </a:p>
          <a:p>
            <a:r>
              <a:rPr lang="en-US" dirty="0" smtClean="0"/>
              <a:t>RAB covers all environmental restoration activities at the base</a:t>
            </a:r>
          </a:p>
          <a:p>
            <a:r>
              <a:rPr lang="en-US" dirty="0" smtClean="0"/>
              <a:t>45 day comment period 17Feb-3Apr</a:t>
            </a:r>
          </a:p>
          <a:p>
            <a:r>
              <a:rPr lang="en-US" dirty="0" smtClean="0"/>
              <a:t>Please send any interest, comments or questions </a:t>
            </a:r>
            <a:r>
              <a:rPr lang="en-US" dirty="0"/>
              <a:t>to </a:t>
            </a:r>
            <a:r>
              <a:rPr lang="en-US" dirty="0" smtClean="0">
                <a:hlinkClick r:id="rId3"/>
              </a:rPr>
              <a:t>27SOCES.cannon.rpm@us.af.mil</a:t>
            </a:r>
            <a:endParaRPr lang="en-US" dirty="0" smtClean="0"/>
          </a:p>
          <a:p>
            <a:r>
              <a:rPr lang="en-US" dirty="0" smtClean="0"/>
              <a:t>Additional information can </a:t>
            </a:r>
            <a:r>
              <a:rPr lang="en-US" dirty="0"/>
              <a:t>be found at </a:t>
            </a:r>
            <a:r>
              <a:rPr lang="en-US" dirty="0">
                <a:hlinkClick r:id="rId4"/>
              </a:rPr>
              <a:t>https://www.cannon.af.mil/Environmental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Restoration Advisory Board (RAB)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75850" y="6519863"/>
            <a:ext cx="1068149" cy="338137"/>
          </a:xfrm>
        </p:spPr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64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3712" y="5730240"/>
            <a:ext cx="7802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dirty="0" smtClean="0"/>
              <a:t>Any question please contact 27SOCES.cannon.rpm@us.af.mil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68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2049" y="1156461"/>
            <a:ext cx="8397875" cy="4515281"/>
          </a:xfrm>
          <a:noFill/>
        </p:spPr>
        <p:txBody>
          <a:bodyPr/>
          <a:lstStyle/>
          <a:p>
            <a:r>
              <a:rPr lang="en-US" sz="2400" dirty="0" smtClean="0"/>
              <a:t>Introductions</a:t>
            </a:r>
          </a:p>
          <a:p>
            <a:r>
              <a:rPr lang="en-US" sz="2400" dirty="0"/>
              <a:t>What are PFOS and PFOA</a:t>
            </a:r>
          </a:p>
          <a:p>
            <a:r>
              <a:rPr lang="en-US" sz="2400" dirty="0" smtClean="0"/>
              <a:t>Existing </a:t>
            </a:r>
            <a:r>
              <a:rPr lang="en-US" sz="2400" dirty="0"/>
              <a:t>PFOS/PFOA </a:t>
            </a:r>
            <a:r>
              <a:rPr lang="en-US" sz="2400" dirty="0" smtClean="0"/>
              <a:t>Authorities</a:t>
            </a:r>
          </a:p>
          <a:p>
            <a:r>
              <a:rPr lang="en-US" sz="2400" dirty="0" smtClean="0"/>
              <a:t>CERCLA</a:t>
            </a:r>
          </a:p>
          <a:p>
            <a:r>
              <a:rPr lang="en-US" sz="2400" dirty="0"/>
              <a:t>DAF </a:t>
            </a:r>
            <a:r>
              <a:rPr lang="en-US" sz="2400" dirty="0" smtClean="0"/>
              <a:t>Strategy </a:t>
            </a:r>
          </a:p>
          <a:p>
            <a:r>
              <a:rPr lang="en-US" sz="2400" dirty="0"/>
              <a:t>Whole of Government </a:t>
            </a:r>
            <a:r>
              <a:rPr lang="en-US" sz="2400" dirty="0" smtClean="0"/>
              <a:t>Approach</a:t>
            </a:r>
          </a:p>
          <a:p>
            <a:r>
              <a:rPr lang="en-US" sz="2400" dirty="0" smtClean="0"/>
              <a:t>Investigations &amp; Response </a:t>
            </a:r>
            <a:r>
              <a:rPr lang="en-US" sz="2400" dirty="0"/>
              <a:t>A</a:t>
            </a:r>
            <a:r>
              <a:rPr lang="en-US" sz="2400" dirty="0" smtClean="0"/>
              <a:t>ctions</a:t>
            </a:r>
          </a:p>
          <a:p>
            <a:r>
              <a:rPr lang="en-US" sz="2400" dirty="0" smtClean="0"/>
              <a:t>Remedial Investigation</a:t>
            </a:r>
          </a:p>
          <a:p>
            <a:r>
              <a:rPr lang="en-US" sz="2400" dirty="0" smtClean="0"/>
              <a:t>Additional Information </a:t>
            </a:r>
          </a:p>
          <a:p>
            <a:r>
              <a:rPr lang="en-US" sz="2400" dirty="0" smtClean="0"/>
              <a:t>Going Forward</a:t>
            </a:r>
          </a:p>
          <a:p>
            <a:r>
              <a:rPr lang="en-US" sz="2400" dirty="0" smtClean="0"/>
              <a:t>Restoration Advisory Board</a:t>
            </a:r>
            <a:endParaRPr lang="en-US" sz="2400" dirty="0"/>
          </a:p>
          <a:p>
            <a:endParaRPr lang="en-US" dirty="0" smtClean="0"/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Agenda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75850" y="6519863"/>
            <a:ext cx="1068149" cy="338137"/>
          </a:xfrm>
        </p:spPr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73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3100" y="1270659"/>
            <a:ext cx="8633081" cy="5487950"/>
          </a:xfrm>
          <a:noFill/>
        </p:spPr>
        <p:txBody>
          <a:bodyPr/>
          <a:lstStyle/>
          <a:p>
            <a:r>
              <a:rPr lang="en-US" dirty="0"/>
              <a:t>Community Members</a:t>
            </a:r>
          </a:p>
          <a:p>
            <a:r>
              <a:rPr lang="en-US" dirty="0"/>
              <a:t>Clovis, NM Representatives </a:t>
            </a:r>
          </a:p>
          <a:p>
            <a:r>
              <a:rPr lang="en-US" dirty="0"/>
              <a:t>Environmental Protection </a:t>
            </a:r>
            <a:r>
              <a:rPr lang="en-US" dirty="0" smtClean="0"/>
              <a:t>Agency</a:t>
            </a:r>
            <a:endParaRPr lang="en-US" dirty="0"/>
          </a:p>
          <a:p>
            <a:r>
              <a:rPr lang="en-US" dirty="0" smtClean="0"/>
              <a:t>New Mexico Environmental Department</a:t>
            </a:r>
          </a:p>
          <a:p>
            <a:r>
              <a:rPr lang="en-US" dirty="0" smtClean="0"/>
              <a:t>Air </a:t>
            </a:r>
            <a:r>
              <a:rPr lang="en-US" dirty="0"/>
              <a:t>Force Installation and Mission Support Center</a:t>
            </a:r>
          </a:p>
          <a:p>
            <a:r>
              <a:rPr lang="en-US" dirty="0"/>
              <a:t>Air Force Civil Engineer Center </a:t>
            </a:r>
          </a:p>
          <a:p>
            <a:r>
              <a:rPr lang="en-US" dirty="0"/>
              <a:t>Cannon Air Force Base</a:t>
            </a:r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Introductions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75850" y="6519863"/>
            <a:ext cx="1068149" cy="338137"/>
          </a:xfrm>
        </p:spPr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78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3100" y="1270659"/>
            <a:ext cx="8633081" cy="5487950"/>
          </a:xfrm>
          <a:noFill/>
        </p:spPr>
        <p:txBody>
          <a:bodyPr/>
          <a:lstStyle/>
          <a:p>
            <a:r>
              <a:rPr lang="en-US" sz="2400" dirty="0" smtClean="0"/>
              <a:t>The US Air Force has long, strong relationship with the Clovis/Portales community, and we share the community’s concern about PFOS/PFOA issues.</a:t>
            </a:r>
          </a:p>
          <a:p>
            <a:r>
              <a:rPr lang="en-US" sz="2400" dirty="0" smtClean="0"/>
              <a:t>Our first priority is addressing drinking water risk because drinking water is the most immediate pathway to human consumption. We have done that, but there’s more to be done. </a:t>
            </a:r>
          </a:p>
          <a:p>
            <a:r>
              <a:rPr lang="en-US" sz="2400" dirty="0" smtClean="0"/>
              <a:t>We understand your concerns are broader, and we are working with regulators, legislators, community leaders, residents and others to find solutions. </a:t>
            </a:r>
          </a:p>
          <a:p>
            <a:r>
              <a:rPr lang="en-US" sz="2400" dirty="0" smtClean="0"/>
              <a:t>This issue requires a whole-of-government approach, and the Air Force is grateful for the efforts by legislators and others to create mechanisms to address PFOS/PFOA issues. </a:t>
            </a:r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Whole of Government </a:t>
            </a:r>
            <a:r>
              <a:rPr lang="en-US" altLang="en-US" sz="3200" dirty="0"/>
              <a:t>A</a:t>
            </a:r>
            <a:r>
              <a:rPr lang="en-US" altLang="en-US" sz="3200" dirty="0" smtClean="0"/>
              <a:t>pproach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75850" y="6519863"/>
            <a:ext cx="1068149" cy="338137"/>
          </a:xfrm>
        </p:spPr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71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4E3EF-658E-4FDF-8731-71385F575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What are PFOS and PFOA?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C4FD6-398A-4AA8-AC33-3F2B76C20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216025"/>
            <a:ext cx="8682789" cy="5303838"/>
          </a:xfrm>
        </p:spPr>
        <p:txBody>
          <a:bodyPr/>
          <a:lstStyle/>
          <a:p>
            <a:r>
              <a:rPr lang="en-US" sz="2400" dirty="0"/>
              <a:t>Perfluorooctanesulfonic acid (PFOS) and </a:t>
            </a:r>
            <a:r>
              <a:rPr lang="en-US" sz="2400" dirty="0"/>
              <a:t>Perfluorooctanoic</a:t>
            </a:r>
            <a:r>
              <a:rPr lang="en-US" sz="2400" dirty="0"/>
              <a:t> acid (PFOA) are synthetic fluorinated organic compounds used in many industrial and consumer products, including: nonstick cookware, waterproof fabric, some food packaging, and the firefighting agent Aqueous film forming foam (AFFF).</a:t>
            </a:r>
          </a:p>
          <a:p>
            <a:pPr lvl="1"/>
            <a:r>
              <a:rPr lang="en-US" sz="2000" dirty="0" smtClean="0"/>
              <a:t>1970s</a:t>
            </a:r>
            <a:r>
              <a:rPr lang="en-US" sz="2000" dirty="0"/>
              <a:t>: Air Force began using AFFF</a:t>
            </a:r>
          </a:p>
          <a:p>
            <a:pPr lvl="1"/>
            <a:r>
              <a:rPr lang="en-US" sz="2000" dirty="0"/>
              <a:t>In 2009, the Environmental Protection Agency (EPA) issued provisional Health Advisories (HAs) for PFOS and PFOA in drinking water </a:t>
            </a:r>
          </a:p>
          <a:p>
            <a:pPr lvl="1"/>
            <a:r>
              <a:rPr lang="en-US" sz="2000" dirty="0"/>
              <a:t>May 2016, the EPA issues lifetime HAs of 70 parts per trillion (</a:t>
            </a:r>
            <a:r>
              <a:rPr lang="en-US" sz="2000" dirty="0"/>
              <a:t>ppt</a:t>
            </a:r>
            <a:r>
              <a:rPr lang="en-US" sz="2000" dirty="0"/>
              <a:t>) for PFOS and PFOA (combined) in drinking water</a:t>
            </a:r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   </a:t>
            </a:r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FF88EE-D069-4927-8DEF-F5BA20F262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92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4E3EF-658E-4FDF-8731-71385F575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Existing PFOS/PFOA Authorities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C4FD6-398A-4AA8-AC33-3F2B76C20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216025"/>
            <a:ext cx="8682789" cy="5303838"/>
          </a:xfrm>
        </p:spPr>
        <p:txBody>
          <a:bodyPr/>
          <a:lstStyle/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EPA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recommends but does not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mandate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action for human drinking water above 70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ppt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CERCLA allows DAF to address emerging contaminants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NDAA and OSD implementing guidance</a:t>
            </a:r>
          </a:p>
          <a:p>
            <a:r>
              <a:rPr lang="en-US" sz="2600" kern="1200" dirty="0">
                <a:latin typeface="Arial" panose="020B0604020202020204" pitchFamily="34" charset="0"/>
                <a:cs typeface="Arial" panose="020B0604020202020204" pitchFamily="34" charset="0"/>
              </a:rPr>
              <a:t>"DERP statute" </a:t>
            </a:r>
            <a:r>
              <a:rPr lang="en-US" sz="2600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2600" kern="1200" dirty="0">
                <a:latin typeface="Arial" panose="020B0604020202020204" pitchFamily="34" charset="0"/>
                <a:cs typeface="Arial" panose="020B0604020202020204" pitchFamily="34" charset="0"/>
              </a:rPr>
              <a:t>USC 2701-2711</a:t>
            </a:r>
            <a:r>
              <a:rPr lang="en-US" sz="2600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kern="1200" dirty="0">
                <a:latin typeface="Arial" panose="020B0604020202020204" pitchFamily="34" charset="0"/>
                <a:cs typeface="Arial" panose="020B0604020202020204" pitchFamily="34" charset="0"/>
              </a:rPr>
              <a:t>Superfund Amendments and Reauthorization Act of </a:t>
            </a:r>
            <a:r>
              <a:rPr lang="en-US" sz="2600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1986 </a:t>
            </a:r>
            <a:r>
              <a:rPr lang="en-US" sz="2600" kern="1200" dirty="0">
                <a:latin typeface="Arial" panose="020B0604020202020204" pitchFamily="34" charset="0"/>
                <a:cs typeface="Arial" panose="020B0604020202020204" pitchFamily="34" charset="0"/>
              </a:rPr>
              <a:t>and NCP</a:t>
            </a: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Limited FDA guidance/standards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consuming agricultural products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Limited EPA guidance/standards on other exposure pathways; inhalation or contact, or ecological risk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dirty="0"/>
              <a:t>  </a:t>
            </a:r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FF88EE-D069-4927-8DEF-F5BA20F262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46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03852" y="47456"/>
            <a:ext cx="719593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i="1" cap="all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pitchFamily="34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pitchFamily="34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pitchFamily="34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pitchFamily="34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pitchFamily="34" charset="0"/>
              </a:defRPr>
            </a:lvl9pPr>
          </a:lstStyle>
          <a:p>
            <a:pPr algn="ctr">
              <a:buNone/>
            </a:pPr>
            <a:r>
              <a:rPr lang="en-US" altLang="en-US" sz="3200" i="0" kern="0" dirty="0" smtClean="0">
                <a:solidFill>
                  <a:schemeClr val="tx1"/>
                </a:solidFill>
              </a:rPr>
              <a:t>CERCLA</a:t>
            </a:r>
            <a:endParaRPr lang="en-US" altLang="en-US" sz="3200" i="0" kern="0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266582"/>
              </p:ext>
            </p:extLst>
          </p:nvPr>
        </p:nvGraphicFramePr>
        <p:xfrm>
          <a:off x="360218" y="1211777"/>
          <a:ext cx="8447231" cy="2499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47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6281">
                <a:tc>
                  <a:txBody>
                    <a:bodyPr/>
                    <a:lstStyle/>
                    <a:p>
                      <a:pPr marL="91440"/>
                      <a:r>
                        <a:rPr lang="en-US" sz="2000" spc="-15" dirty="0" smtClean="0">
                          <a:latin typeface="+mn-lt"/>
                          <a:ea typeface="Arial Narrow"/>
                          <a:cs typeface="Times New Roman"/>
                        </a:rPr>
                        <a:t>Comprehensive Environmental Response, Compensation </a:t>
                      </a:r>
                      <a:r>
                        <a:rPr lang="en-US" sz="2000" spc="-15" baseline="0" dirty="0" smtClean="0">
                          <a:latin typeface="+mn-lt"/>
                          <a:ea typeface="Arial Narrow"/>
                          <a:cs typeface="Times New Roman"/>
                        </a:rPr>
                        <a:t> and </a:t>
                      </a:r>
                      <a:r>
                        <a:rPr lang="en-US" sz="2000" spc="-15" dirty="0" smtClean="0">
                          <a:latin typeface="+mn-lt"/>
                          <a:ea typeface="Arial Narrow"/>
                          <a:cs typeface="Times New Roman"/>
                        </a:rPr>
                        <a:t>Liability Act</a:t>
                      </a:r>
                      <a:endParaRPr lang="en-US" sz="2000" dirty="0">
                        <a:latin typeface="+mn-lt"/>
                      </a:endParaRPr>
                    </a:p>
                  </a:txBody>
                  <a:tcPr>
                    <a:solidFill>
                      <a:srgbClr val="0A32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2736">
                <a:tc>
                  <a:txBody>
                    <a:bodyPr/>
                    <a:lstStyle/>
                    <a:p>
                      <a:pPr marL="9144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5" dirty="0" smtClean="0">
                          <a:latin typeface="+mn-lt"/>
                          <a:ea typeface="Arial Narrow"/>
                          <a:cs typeface="Times New Roman"/>
                        </a:rPr>
                        <a:t>The Air Force’s investigation work and mitigation actions are guided by CERCLA</a:t>
                      </a:r>
                      <a:r>
                        <a:rPr lang="en-US" sz="1800" b="1" dirty="0" smtClean="0">
                          <a:latin typeface="+mn-lt"/>
                          <a:ea typeface="Arial Narrow"/>
                          <a:cs typeface="Times New Roman"/>
                        </a:rPr>
                        <a:t> </a:t>
                      </a:r>
                    </a:p>
                    <a:p>
                      <a:pPr marL="9144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spc="-15" dirty="0" smtClean="0">
                          <a:latin typeface="+mn-lt"/>
                          <a:ea typeface="Calibri"/>
                          <a:cs typeface="Times New Roman"/>
                        </a:rPr>
                        <a:t>AFCEC is moving forward aggressively in accordance with the CERCLA process to identify, define and mitigate releases</a:t>
                      </a:r>
                      <a:r>
                        <a:rPr lang="en-US" b="1" spc="-15" baseline="0" dirty="0" smtClean="0">
                          <a:latin typeface="+mn-lt"/>
                          <a:ea typeface="Calibri"/>
                          <a:cs typeface="Times New Roman"/>
                        </a:rPr>
                        <a:t> of </a:t>
                      </a:r>
                      <a:r>
                        <a:rPr lang="en-US" b="1" spc="-15" dirty="0" smtClean="0">
                          <a:latin typeface="+mn-lt"/>
                          <a:ea typeface="Calibri"/>
                          <a:cs typeface="Times New Roman"/>
                        </a:rPr>
                        <a:t>PFOS/PFOA </a:t>
                      </a:r>
                      <a:endParaRPr lang="en-US" sz="1800" b="1" dirty="0" smtClean="0">
                        <a:latin typeface="+mn-lt"/>
                        <a:ea typeface="Arial Narrow"/>
                        <a:cs typeface="Times New Roman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18" y="3764042"/>
            <a:ext cx="2589322" cy="261825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186545" y="3710794"/>
            <a:ext cx="5620904" cy="2671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None/>
            </a:pPr>
            <a:r>
              <a:rPr lang="en-US" sz="2800" b="1" dirty="0" smtClean="0">
                <a:solidFill>
                  <a:srgbClr val="0A32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CERCLA process: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rgbClr val="0A325A"/>
                </a:solidFill>
              </a:rPr>
              <a:t>Ensures </a:t>
            </a:r>
            <a:r>
              <a:rPr lang="en-US" b="1" dirty="0">
                <a:solidFill>
                  <a:srgbClr val="0A325A"/>
                </a:solidFill>
              </a:rPr>
              <a:t>thorough investigation </a:t>
            </a:r>
            <a:r>
              <a:rPr lang="en-US" b="1" dirty="0" smtClean="0">
                <a:solidFill>
                  <a:srgbClr val="0A325A"/>
                </a:solidFill>
              </a:rPr>
              <a:t>work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rgbClr val="0A325A"/>
                </a:solidFill>
              </a:rPr>
              <a:t>Promotes </a:t>
            </a:r>
            <a:r>
              <a:rPr lang="en-US" b="1" dirty="0">
                <a:solidFill>
                  <a:srgbClr val="0A325A"/>
                </a:solidFill>
              </a:rPr>
              <a:t>accountability, community involvement and </a:t>
            </a:r>
            <a:r>
              <a:rPr lang="en-US" b="1" dirty="0" smtClean="0">
                <a:solidFill>
                  <a:srgbClr val="0A325A"/>
                </a:solidFill>
              </a:rPr>
              <a:t>long-term </a:t>
            </a:r>
            <a:r>
              <a:rPr lang="en-US" b="1" dirty="0">
                <a:solidFill>
                  <a:srgbClr val="0A325A"/>
                </a:solidFill>
              </a:rPr>
              <a:t>protectiveness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75850" y="6519863"/>
            <a:ext cx="1068149" cy="338137"/>
          </a:xfrm>
        </p:spPr>
        <p:txBody>
          <a:bodyPr/>
          <a:lstStyle/>
          <a:p>
            <a:pPr algn="r">
              <a:buNone/>
              <a:defRPr/>
            </a:pPr>
            <a:fld id="{B7ED3306-29F1-4E6E-BA13-8ACD1C56B579}" type="slidenum">
              <a:rPr lang="en-US" sz="1400" smtClean="0"/>
              <a:pPr algn="r">
                <a:buNone/>
                <a:defRPr/>
              </a:pPr>
              <a:t>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0981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0F39E-2962-4A51-9EC1-05B572F14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DAF Strategy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98BFA-54C0-4541-B81D-B67F3AEC5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608" y="1216025"/>
            <a:ext cx="8497824" cy="5303838"/>
          </a:xfrm>
        </p:spPr>
        <p:txBody>
          <a:bodyPr/>
          <a:lstStyle/>
          <a:p>
            <a:r>
              <a:rPr lang="en-US" dirty="0" smtClean="0"/>
              <a:t>Mitigation of drinking water exposure</a:t>
            </a:r>
          </a:p>
          <a:p>
            <a:r>
              <a:rPr lang="en-US" dirty="0" smtClean="0"/>
              <a:t>Revised fire fighting operations</a:t>
            </a:r>
          </a:p>
          <a:p>
            <a:r>
              <a:rPr lang="en-US" dirty="0" smtClean="0"/>
              <a:t>Gather data in anticipation of future standards being established</a:t>
            </a:r>
          </a:p>
          <a:p>
            <a:r>
              <a:rPr lang="en-US" dirty="0" smtClean="0"/>
              <a:t>Whole of Government approach</a:t>
            </a:r>
          </a:p>
          <a:p>
            <a:r>
              <a:rPr lang="en-US" dirty="0" smtClean="0"/>
              <a:t>DoD </a:t>
            </a:r>
            <a:r>
              <a:rPr lang="en-US" dirty="0"/>
              <a:t>is </a:t>
            </a:r>
            <a:r>
              <a:rPr lang="en-US" dirty="0" smtClean="0"/>
              <a:t>funding </a:t>
            </a:r>
            <a:r>
              <a:rPr lang="en-US" dirty="0"/>
              <a:t>and participating in health studies via the </a:t>
            </a:r>
            <a:r>
              <a:rPr lang="en-US" dirty="0" smtClean="0"/>
              <a:t>ATSDR</a:t>
            </a:r>
          </a:p>
          <a:p>
            <a:r>
              <a:rPr lang="en-US" dirty="0" smtClean="0"/>
              <a:t>DoD is funding cleanup technology research and development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B2CCF3-4A93-4A03-AF50-2E83F47293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727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4E3EF-658E-4FDF-8731-71385F575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Investigations to Date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C4FD6-398A-4AA8-AC33-3F2B76C20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Preliminary Assessment (PA) Results (Oct 2015)</a:t>
            </a:r>
          </a:p>
          <a:p>
            <a:pPr lvl="1">
              <a:buFont typeface="Arial" panose="020B0604020202020204" pitchFamily="34" charset="0"/>
              <a:buChar char="‒"/>
            </a:pPr>
            <a:r>
              <a:rPr lang="en-US" dirty="0" smtClean="0"/>
              <a:t>Identified </a:t>
            </a:r>
            <a:r>
              <a:rPr lang="en-US" dirty="0"/>
              <a:t>20 areas where PFOS/PFOA may have been released into the environment; 10 areas recommended for </a:t>
            </a:r>
            <a:r>
              <a:rPr lang="en-US" dirty="0" smtClean="0"/>
              <a:t>SI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Site Investigation (SI) Results (Aug 2018)</a:t>
            </a:r>
          </a:p>
          <a:p>
            <a:pPr lvl="1"/>
            <a:r>
              <a:rPr lang="en-US" dirty="0" smtClean="0"/>
              <a:t>Identified </a:t>
            </a:r>
            <a:r>
              <a:rPr lang="en-US" dirty="0"/>
              <a:t>6 of 18 on-base groundwater monitoring wells exceeding the lifetime HA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FF88EE-D069-4927-8DEF-F5BA20F262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ED3306-29F1-4E6E-BA13-8ACD1C56B57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53965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E3384DC17EA488AF2D5859DEA5C65" ma:contentTypeVersion="6" ma:contentTypeDescription="Create a new document." ma:contentTypeScope="" ma:versionID="e62ffbef23800195afd87b441409def6">
  <xsd:schema xmlns:xsd="http://www.w3.org/2001/XMLSchema" xmlns:xs="http://www.w3.org/2001/XMLSchema" xmlns:p="http://schemas.microsoft.com/office/2006/metadata/properties" xmlns:ns3="fce60cac-c1bd-4500-a01b-abc37296d74d" targetNamespace="http://schemas.microsoft.com/office/2006/metadata/properties" ma:root="true" ma:fieldsID="a87fa42de9649653258559cfd7fe37d7" ns3:_="">
    <xsd:import namespace="fce60cac-c1bd-4500-a01b-abc37296d7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e60cac-c1bd-4500-a01b-abc37296d7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5EE331-DAA8-4B46-B451-760AC1C919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327322-14F1-4E08-A244-EBDA38B08244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fce60cac-c1bd-4500-a01b-abc37296d74d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006C81D-BCB0-46C0-9192-F91B9C307500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53FD4E69-D75F-4E4E-A1A7-18106194F6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e60cac-c1bd-4500-a01b-abc37296d7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6497</TotalTime>
  <Words>1015</Words>
  <Application>Microsoft Office PowerPoint</Application>
  <PresentationFormat>On-screen Show (4:3)</PresentationFormat>
  <Paragraphs>148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Narrow</vt:lpstr>
      <vt:lpstr>Calibri</vt:lpstr>
      <vt:lpstr>Tahoma</vt:lpstr>
      <vt:lpstr>Times New Roman</vt:lpstr>
      <vt:lpstr>Wingdings</vt:lpstr>
      <vt:lpstr>blank</vt:lpstr>
      <vt:lpstr>PowerPoint Presentation</vt:lpstr>
      <vt:lpstr>Agenda</vt:lpstr>
      <vt:lpstr>Introductions</vt:lpstr>
      <vt:lpstr>Whole of Government Approach</vt:lpstr>
      <vt:lpstr>What are PFOS and PFOA?</vt:lpstr>
      <vt:lpstr>Existing PFOS/PFOA Authorities</vt:lpstr>
      <vt:lpstr>PowerPoint Presentation</vt:lpstr>
      <vt:lpstr>DAF Strategy</vt:lpstr>
      <vt:lpstr>Investigations to Date</vt:lpstr>
      <vt:lpstr>Investigations to Date</vt:lpstr>
      <vt:lpstr>Response Actions</vt:lpstr>
      <vt:lpstr>Remedial Investigation</vt:lpstr>
      <vt:lpstr>Remedial Investigation</vt:lpstr>
      <vt:lpstr>Additional Information</vt:lpstr>
      <vt:lpstr>Going Forward</vt:lpstr>
      <vt:lpstr>Restoration Advisory Board (RAB)</vt:lpstr>
      <vt:lpstr>PowerPoint Presentation</vt:lpstr>
    </vt:vector>
  </TitlesOfParts>
  <Company>U.S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andersam</dc:creator>
  <cp:lastModifiedBy>GIERKE, CHRISTIPHER N GS-12 USAF AFCEC 27 SOCES/AFCEC/CZOW</cp:lastModifiedBy>
  <cp:revision>357</cp:revision>
  <cp:lastPrinted>2019-10-07T19:23:24Z</cp:lastPrinted>
  <dcterms:created xsi:type="dcterms:W3CDTF">2013-07-08T14:37:18Z</dcterms:created>
  <dcterms:modified xsi:type="dcterms:W3CDTF">2021-03-17T14:48:28Z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ContentTypeId">
    <vt:lpwstr>0x010100699E3384DC17EA488AF2D5859DEA5C65</vt:lpwstr>
  </property>
  <property fmtid="{D5CDD505-2E9C-101B-9397-08002B2CF9AE}" pid="4" name="_dlc_DocIdItemGuid">
    <vt:lpwstr>b0a0cbed-473b-4c38-b210-5b395b1cdcd3</vt:lpwstr>
  </property>
</Properties>
</file>